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70" r:id="rId2"/>
    <p:sldId id="401" r:id="rId3"/>
    <p:sldId id="373" r:id="rId4"/>
    <p:sldId id="374" r:id="rId5"/>
    <p:sldId id="400" r:id="rId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FF0000"/>
    <a:srgbClr val="003366"/>
    <a:srgbClr val="003399"/>
    <a:srgbClr val="FF6600"/>
    <a:srgbClr val="000066"/>
    <a:srgbClr val="4D4D4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03" autoAdjust="0"/>
    <p:restoredTop sz="94660"/>
  </p:normalViewPr>
  <p:slideViewPr>
    <p:cSldViewPr>
      <p:cViewPr varScale="1">
        <p:scale>
          <a:sx n="110" d="100"/>
          <a:sy n="110" d="100"/>
        </p:scale>
        <p:origin x="-12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ENY\gbr\1%20Clients%20(CP)\EXAAA%20Customer%20Survey%202015\4.%20Market%20analysis\International%20arrival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4644760751060044"/>
          <c:y val="3.8897123153723491E-2"/>
          <c:w val="0.71829598223299063"/>
          <c:h val="0.70711852194946156"/>
        </c:manualLayout>
      </c:layout>
      <c:lineChart>
        <c:grouping val="standard"/>
        <c:ser>
          <c:idx val="0"/>
          <c:order val="0"/>
          <c:tx>
            <c:strRef>
              <c:f>Sheet1!$B$45</c:f>
              <c:strCache>
                <c:ptCount val="1"/>
                <c:pt idx="0">
                  <c:v>Διεθνείς</c:v>
                </c:pt>
              </c:strCache>
            </c:strRef>
          </c:tx>
          <c:spPr>
            <a:ln w="38100">
              <a:solidFill>
                <a:srgbClr val="003366"/>
              </a:solidFill>
            </a:ln>
          </c:spPr>
          <c:marker>
            <c:symbol val="none"/>
          </c:marker>
          <c:cat>
            <c:numRef>
              <c:f>Sheet1!$A$46:$A$55</c:f>
              <c:numCache>
                <c:formatCode>General</c:formatCode>
                <c:ptCount val="10"/>
                <c:pt idx="0">
                  <c:v>2014</c:v>
                </c:pt>
                <c:pt idx="1">
                  <c:v>2013</c:v>
                </c:pt>
                <c:pt idx="2">
                  <c:v>2012</c:v>
                </c:pt>
                <c:pt idx="3">
                  <c:v>2011</c:v>
                </c:pt>
                <c:pt idx="4">
                  <c:v>2010</c:v>
                </c:pt>
                <c:pt idx="5">
                  <c:v>2009</c:v>
                </c:pt>
                <c:pt idx="6">
                  <c:v>2008</c:v>
                </c:pt>
                <c:pt idx="7">
                  <c:v>2007</c:v>
                </c:pt>
                <c:pt idx="8">
                  <c:v>2006</c:v>
                </c:pt>
                <c:pt idx="9">
                  <c:v>2005</c:v>
                </c:pt>
              </c:numCache>
            </c:numRef>
          </c:cat>
          <c:val>
            <c:numRef>
              <c:f>Sheet1!$B$46:$B$55</c:f>
              <c:numCache>
                <c:formatCode>_-* #,##0_-;\-* #,##0_-;_-* "-"??_-;_-@_-</c:formatCode>
                <c:ptCount val="10"/>
                <c:pt idx="0">
                  <c:v>2454305</c:v>
                </c:pt>
                <c:pt idx="1">
                  <c:v>1895323</c:v>
                </c:pt>
                <c:pt idx="2">
                  <c:v>1639366</c:v>
                </c:pt>
                <c:pt idx="3">
                  <c:v>2037713</c:v>
                </c:pt>
                <c:pt idx="4">
                  <c:v>1946902</c:v>
                </c:pt>
                <c:pt idx="5">
                  <c:v>1957430</c:v>
                </c:pt>
                <c:pt idx="6">
                  <c:v>2070185</c:v>
                </c:pt>
                <c:pt idx="7">
                  <c:v>2182380</c:v>
                </c:pt>
                <c:pt idx="8">
                  <c:v>1940886</c:v>
                </c:pt>
                <c:pt idx="9">
                  <c:v>1735896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Sheet1!$C$45</c:f>
              <c:strCache>
                <c:ptCount val="1"/>
                <c:pt idx="0">
                  <c:v>Εγχώριες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Sheet1!$A$46:$A$55</c:f>
              <c:numCache>
                <c:formatCode>General</c:formatCode>
                <c:ptCount val="10"/>
                <c:pt idx="0">
                  <c:v>2014</c:v>
                </c:pt>
                <c:pt idx="1">
                  <c:v>2013</c:v>
                </c:pt>
                <c:pt idx="2">
                  <c:v>2012</c:v>
                </c:pt>
                <c:pt idx="3">
                  <c:v>2011</c:v>
                </c:pt>
                <c:pt idx="4">
                  <c:v>2010</c:v>
                </c:pt>
                <c:pt idx="5">
                  <c:v>2009</c:v>
                </c:pt>
                <c:pt idx="6">
                  <c:v>2008</c:v>
                </c:pt>
                <c:pt idx="7">
                  <c:v>2007</c:v>
                </c:pt>
                <c:pt idx="8">
                  <c:v>2006</c:v>
                </c:pt>
                <c:pt idx="9">
                  <c:v>2005</c:v>
                </c:pt>
              </c:numCache>
            </c:numRef>
          </c:cat>
          <c:val>
            <c:numRef>
              <c:f>Sheet1!$C$46:$C$55</c:f>
              <c:numCache>
                <c:formatCode>_-* #,##0_-;\-* #,##0_-;_-* "-"??_-;_-@_-</c:formatCode>
                <c:ptCount val="10"/>
                <c:pt idx="0">
                  <c:v>1169506</c:v>
                </c:pt>
                <c:pt idx="1">
                  <c:v>1137470</c:v>
                </c:pt>
                <c:pt idx="2">
                  <c:v>1053914</c:v>
                </c:pt>
                <c:pt idx="3">
                  <c:v>1182361</c:v>
                </c:pt>
                <c:pt idx="4">
                  <c:v>1253433</c:v>
                </c:pt>
                <c:pt idx="5">
                  <c:v>1340834</c:v>
                </c:pt>
                <c:pt idx="6">
                  <c:v>1327156</c:v>
                </c:pt>
                <c:pt idx="7">
                  <c:v>1341861</c:v>
                </c:pt>
                <c:pt idx="8">
                  <c:v>1162925</c:v>
                </c:pt>
                <c:pt idx="9">
                  <c:v>1105529</c:v>
                </c:pt>
              </c:numCache>
            </c:numRef>
          </c:val>
          <c:smooth val="1"/>
        </c:ser>
        <c:marker val="1"/>
        <c:axId val="57593856"/>
        <c:axId val="57595392"/>
      </c:lineChart>
      <c:catAx>
        <c:axId val="57593856"/>
        <c:scaling>
          <c:orientation val="maxMin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7595392"/>
        <c:crosses val="autoZero"/>
        <c:auto val="1"/>
        <c:lblAlgn val="ctr"/>
        <c:lblOffset val="100"/>
      </c:catAx>
      <c:valAx>
        <c:axId val="57595392"/>
        <c:scaling>
          <c:orientation val="minMax"/>
          <c:max val="2500000"/>
          <c:min val="500000"/>
        </c:scaling>
        <c:axPos val="l"/>
        <c:majorGridlines/>
        <c:numFmt formatCode="_-* #,##0_-;\-* #,##0_-;_-* &quot;-&quot;??_-;_-@_-" sourceLinked="1"/>
        <c:tickLblPos val="nextTo"/>
        <c:crossAx val="57593856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0.34522107813446529"/>
          <c:y val="0.92066697545159804"/>
          <c:w val="0.54032707450030282"/>
          <c:h val="6.2993155267356299E-2"/>
        </c:manualLayout>
      </c:layout>
    </c:legend>
    <c:plotVisOnly val="1"/>
  </c:chart>
  <c:spPr>
    <a:ln>
      <a:noFill/>
    </a:ln>
  </c:spPr>
  <c:txPr>
    <a:bodyPr/>
    <a:lstStyle/>
    <a:p>
      <a:pPr>
        <a:defRPr sz="1200">
          <a:solidFill>
            <a:srgbClr val="002060"/>
          </a:solidFill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56C9CC3-FC1B-465A-B805-3CCE1D9411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23540-C31F-49BC-A615-B06F1799B8C6}" type="datetimeFigureOut">
              <a:rPr lang="el-GR" smtClean="0"/>
              <a:pPr/>
              <a:t>25/5/2016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FC113-C660-4178-BF16-3E2E6C41458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A5F6A-8D28-42EE-B9ED-0A08C661648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8DA5A-DC67-4A96-8CB5-31027E891F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7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 b="-2563"/>
          <a:stretch>
            <a:fillRect/>
          </a:stretch>
        </p:blipFill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GBR128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0213" y="14288"/>
            <a:ext cx="1050925" cy="67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/>
          <p:cNvPicPr>
            <a:picLocks noChangeAspect="1" noChangeArrowheads="1"/>
          </p:cNvPicPr>
          <p:nvPr userDrawn="1"/>
        </p:nvPicPr>
        <p:blipFill>
          <a:blip r:embed="rId4" cstate="print">
            <a:lum bright="2000" contrast="100000"/>
          </a:blip>
          <a:srcRect/>
          <a:stretch>
            <a:fillRect/>
          </a:stretch>
        </p:blipFill>
        <p:spPr bwMode="auto">
          <a:xfrm>
            <a:off x="8326438" y="550863"/>
            <a:ext cx="769937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911C6-13D9-462F-85E0-9A6F76E3FB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5D284-0386-4741-B92C-8B3EF0B08E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72AD9-BA39-4051-B77B-FF286C0C71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93E42-E925-4EC7-955A-27CD0BB40BB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786C4-9304-4839-B055-F8A5CDBBBF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9F9DC-88DC-4200-AC67-CD21894F4B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10AB6-4109-447A-A67F-50AE335502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435D8-196D-4966-A446-017EFDF757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52DDF-37E1-46DC-8FC0-BF9C54DDFF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091380D-EDD5-4CF3-A792-D7BC10463D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7" name="Picture 14"/>
          <p:cNvPicPr>
            <a:picLocks noChangeAspect="1" noChangeArrowheads="1"/>
          </p:cNvPicPr>
          <p:nvPr userDrawn="1"/>
        </p:nvPicPr>
        <p:blipFill>
          <a:blip r:embed="rId13" cstate="print"/>
          <a:srcRect b="-2563"/>
          <a:stretch>
            <a:fillRect/>
          </a:stretch>
        </p:blipFill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GBR128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50213" y="14288"/>
            <a:ext cx="1050925" cy="67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/>
          <p:cNvPicPr>
            <a:picLocks noChangeAspect="1" noChangeArrowheads="1"/>
          </p:cNvPicPr>
          <p:nvPr userDrawn="1"/>
        </p:nvPicPr>
        <p:blipFill>
          <a:blip r:embed="rId15" cstate="print">
            <a:lum bright="2000" contrast="100000"/>
          </a:blip>
          <a:srcRect/>
          <a:stretch>
            <a:fillRect/>
          </a:stretch>
        </p:blipFill>
        <p:spPr bwMode="auto">
          <a:xfrm>
            <a:off x="8326438" y="550863"/>
            <a:ext cx="769937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url?sa=i&amp;rct=j&amp;q=&amp;esrc=s&amp;frm=1&amp;source=images&amp;cd=&amp;cad=rja&amp;uact=8&amp;ved=0CAcQjRw&amp;url=http://www.all-athens-hotels.com/english/attica/photo_gallery&amp;ei=rC4AVdOSHofeU5n7gJgM&amp;bvm=bv.87611401,d.d24&amp;psig=AFQjCNEa3BFkcGFIkkRiH-JvKORRyVpXiA&amp;ust=142616141521249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www.all-athens-hotels.com/media_library/webpage_image_categories/209f-ancient-athen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3984"/>
          <a:stretch>
            <a:fillRect/>
          </a:stretch>
        </p:blipFill>
        <p:spPr bwMode="auto">
          <a:xfrm>
            <a:off x="0" y="734290"/>
            <a:ext cx="9180000" cy="6120000"/>
          </a:xfrm>
          <a:prstGeom prst="rect">
            <a:avLst/>
          </a:prstGeom>
          <a:noFill/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209800" y="2133600"/>
            <a:ext cx="4572000" cy="3124200"/>
          </a:xfrm>
          <a:prstGeom prst="rect">
            <a:avLst/>
          </a:prstGeom>
          <a:solidFill>
            <a:schemeClr val="bg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800" dirty="0"/>
              <a:t>Απόδοση Ξενοδοχείων</a:t>
            </a:r>
            <a:br>
              <a:rPr lang="el-GR" sz="2800" dirty="0"/>
            </a:br>
            <a:r>
              <a:rPr lang="el-GR" sz="2800" dirty="0"/>
              <a:t>στην Αθήνα- Αττική</a:t>
            </a:r>
            <a:endParaRPr lang="en-GB" sz="2800" dirty="0"/>
          </a:p>
          <a:p>
            <a:pPr algn="ctr"/>
            <a:endParaRPr lang="el-GR" sz="2800" dirty="0"/>
          </a:p>
          <a:p>
            <a:pPr algn="ctr"/>
            <a:r>
              <a:rPr lang="el-GR" sz="2800" dirty="0" smtClean="0"/>
              <a:t>Νοέμβριος </a:t>
            </a:r>
            <a:r>
              <a:rPr lang="en-GB" sz="2800" dirty="0" smtClean="0"/>
              <a:t>2015</a:t>
            </a:r>
          </a:p>
          <a:p>
            <a:pPr algn="ctr"/>
            <a:endParaRPr lang="en-US" sz="1200" dirty="0" smtClean="0"/>
          </a:p>
          <a:p>
            <a:pPr algn="ctr"/>
            <a:r>
              <a:rPr lang="en-US" sz="1200" b="1" dirty="0" smtClean="0"/>
              <a:t>Stefan  </a:t>
            </a:r>
            <a:r>
              <a:rPr lang="en-US" sz="1200" b="1" dirty="0" err="1" smtClean="0"/>
              <a:t>Merkenhof</a:t>
            </a:r>
            <a:endParaRPr lang="en-GB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5"/>
          <p:cNvSpPr>
            <a:spLocks noChangeArrowheads="1"/>
          </p:cNvSpPr>
          <p:nvPr/>
        </p:nvSpPr>
        <p:spPr bwMode="auto">
          <a:xfrm>
            <a:off x="4648200" y="1143000"/>
            <a:ext cx="4267200" cy="5105400"/>
          </a:xfrm>
          <a:prstGeom prst="rect">
            <a:avLst/>
          </a:prstGeom>
          <a:solidFill>
            <a:schemeClr val="bg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8741" t="23958" r="16252" b="8333"/>
          <a:stretch>
            <a:fillRect/>
          </a:stretch>
        </p:blipFill>
        <p:spPr bwMode="auto">
          <a:xfrm>
            <a:off x="0" y="1080840"/>
            <a:ext cx="9144000" cy="5354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5"/>
          <p:cNvSpPr>
            <a:spLocks noChangeArrowheads="1"/>
          </p:cNvSpPr>
          <p:nvPr/>
        </p:nvSpPr>
        <p:spPr bwMode="auto">
          <a:xfrm>
            <a:off x="4648200" y="1143000"/>
            <a:ext cx="4267200" cy="5105400"/>
          </a:xfrm>
          <a:prstGeom prst="rect">
            <a:avLst/>
          </a:prstGeom>
          <a:solidFill>
            <a:schemeClr val="bg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54274" name="Rectangle 25"/>
          <p:cNvSpPr>
            <a:spLocks noChangeArrowheads="1"/>
          </p:cNvSpPr>
          <p:nvPr/>
        </p:nvSpPr>
        <p:spPr bwMode="auto">
          <a:xfrm>
            <a:off x="1371600" y="1295400"/>
            <a:ext cx="6858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l-GR" dirty="0">
                <a:solidFill>
                  <a:srgbClr val="003366"/>
                </a:solidFill>
              </a:rPr>
              <a:t>Αττική</a:t>
            </a:r>
            <a:r>
              <a:rPr lang="en-US" dirty="0">
                <a:solidFill>
                  <a:srgbClr val="003366"/>
                </a:solidFill>
              </a:rPr>
              <a:t> -</a:t>
            </a:r>
            <a:r>
              <a:rPr lang="el-GR" dirty="0">
                <a:solidFill>
                  <a:srgbClr val="003366"/>
                </a:solidFill>
              </a:rPr>
              <a:t> YTD </a:t>
            </a:r>
            <a:r>
              <a:rPr lang="el-GR" dirty="0" smtClean="0">
                <a:solidFill>
                  <a:srgbClr val="003366"/>
                </a:solidFill>
              </a:rPr>
              <a:t>Νοέμβριος 2015</a:t>
            </a:r>
            <a:endParaRPr lang="en-GB" dirty="0">
              <a:solidFill>
                <a:srgbClr val="003366"/>
              </a:solidFill>
            </a:endParaRPr>
          </a:p>
        </p:txBody>
      </p:sp>
      <p:sp>
        <p:nvSpPr>
          <p:cNvPr id="9" name="Text Box 24"/>
          <p:cNvSpPr txBox="1">
            <a:spLocks noChangeArrowheads="1"/>
          </p:cNvSpPr>
          <p:nvPr/>
        </p:nvSpPr>
        <p:spPr bwMode="auto">
          <a:xfrm>
            <a:off x="5105400" y="6611779"/>
            <a:ext cx="40386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1000" dirty="0">
                <a:solidFill>
                  <a:srgbClr val="002060"/>
                </a:solidFill>
              </a:rPr>
              <a:t>Πηγή</a:t>
            </a:r>
            <a:r>
              <a:rPr lang="en-GB" sz="1000" dirty="0">
                <a:solidFill>
                  <a:srgbClr val="002060"/>
                </a:solidFill>
              </a:rPr>
              <a:t>: </a:t>
            </a:r>
            <a:r>
              <a:rPr lang="el-GR" sz="1000" dirty="0">
                <a:solidFill>
                  <a:srgbClr val="002060"/>
                </a:solidFill>
              </a:rPr>
              <a:t>ΕΞΑΑΑ  βάσει 27 ξενοδοχείων</a:t>
            </a:r>
            <a:r>
              <a:rPr lang="en-GB" sz="1000" dirty="0">
                <a:solidFill>
                  <a:srgbClr val="002060"/>
                </a:solidFill>
              </a:rPr>
              <a:t>, </a:t>
            </a:r>
            <a:r>
              <a:rPr lang="el-GR" sz="1000" dirty="0">
                <a:solidFill>
                  <a:srgbClr val="002060"/>
                </a:solidFill>
              </a:rPr>
              <a:t>ανάλυση από</a:t>
            </a:r>
            <a:r>
              <a:rPr lang="en-GB" sz="1000" dirty="0">
                <a:solidFill>
                  <a:srgbClr val="002060"/>
                </a:solidFill>
              </a:rPr>
              <a:t> GBR Consulting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65" y="1905000"/>
            <a:ext cx="9059609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65" y="1518854"/>
            <a:ext cx="8839200" cy="4729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5299" name="Text Box 24"/>
          <p:cNvSpPr txBox="1">
            <a:spLocks noChangeArrowheads="1"/>
          </p:cNvSpPr>
          <p:nvPr/>
        </p:nvSpPr>
        <p:spPr bwMode="auto">
          <a:xfrm>
            <a:off x="5105400" y="6611779"/>
            <a:ext cx="40386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1000" dirty="0">
                <a:solidFill>
                  <a:srgbClr val="002060"/>
                </a:solidFill>
              </a:rPr>
              <a:t>Πηγή</a:t>
            </a:r>
            <a:r>
              <a:rPr lang="en-GB" sz="1000" dirty="0">
                <a:solidFill>
                  <a:srgbClr val="002060"/>
                </a:solidFill>
              </a:rPr>
              <a:t>: </a:t>
            </a:r>
            <a:r>
              <a:rPr lang="el-GR" sz="1000" dirty="0">
                <a:solidFill>
                  <a:srgbClr val="002060"/>
                </a:solidFill>
              </a:rPr>
              <a:t>ΕΞΑΑΑ  βάσει 27 ξενοδοχείων</a:t>
            </a:r>
            <a:r>
              <a:rPr lang="en-GB" sz="1000" dirty="0">
                <a:solidFill>
                  <a:srgbClr val="002060"/>
                </a:solidFill>
              </a:rPr>
              <a:t>, </a:t>
            </a:r>
            <a:r>
              <a:rPr lang="el-GR" sz="1000" dirty="0">
                <a:solidFill>
                  <a:srgbClr val="002060"/>
                </a:solidFill>
              </a:rPr>
              <a:t>ανάλυση από</a:t>
            </a:r>
            <a:r>
              <a:rPr lang="en-GB" sz="1000" dirty="0">
                <a:solidFill>
                  <a:srgbClr val="002060"/>
                </a:solidFill>
              </a:rPr>
              <a:t> GBR Consulting</a:t>
            </a:r>
          </a:p>
        </p:txBody>
      </p:sp>
      <p:sp>
        <p:nvSpPr>
          <p:cNvPr id="55300" name="Rectangle 25"/>
          <p:cNvSpPr>
            <a:spLocks noChangeArrowheads="1"/>
          </p:cNvSpPr>
          <p:nvPr/>
        </p:nvSpPr>
        <p:spPr bwMode="auto">
          <a:xfrm>
            <a:off x="1371600" y="1143000"/>
            <a:ext cx="6858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rgbClr val="003366"/>
                </a:solidFill>
              </a:rPr>
              <a:t>% </a:t>
            </a:r>
            <a:r>
              <a:rPr lang="el-GR" dirty="0">
                <a:solidFill>
                  <a:srgbClr val="003366"/>
                </a:solidFill>
              </a:rPr>
              <a:t>Μεταβολή</a:t>
            </a:r>
            <a:r>
              <a:rPr lang="en-US" dirty="0">
                <a:solidFill>
                  <a:srgbClr val="003366"/>
                </a:solidFill>
              </a:rPr>
              <a:t> YTD </a:t>
            </a:r>
            <a:r>
              <a:rPr lang="el-GR" dirty="0" smtClean="0">
                <a:solidFill>
                  <a:srgbClr val="003366"/>
                </a:solidFill>
              </a:rPr>
              <a:t>Νοέμβριος </a:t>
            </a:r>
            <a:endParaRPr lang="en-GB" dirty="0">
              <a:solidFill>
                <a:srgbClr val="00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474470" y="1371600"/>
            <a:ext cx="37702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l-GR" sz="1600" b="1" dirty="0" smtClean="0">
                <a:solidFill>
                  <a:srgbClr val="003366"/>
                </a:solidFill>
              </a:rPr>
              <a:t>Διεθνείς</a:t>
            </a:r>
            <a:r>
              <a:rPr lang="en-US" sz="1600" b="1" dirty="0" smtClean="0">
                <a:solidFill>
                  <a:srgbClr val="003366"/>
                </a:solidFill>
              </a:rPr>
              <a:t> &amp; </a:t>
            </a:r>
            <a:r>
              <a:rPr lang="el-GR" sz="1600" b="1" dirty="0" smtClean="0">
                <a:solidFill>
                  <a:srgbClr val="003366"/>
                </a:solidFill>
              </a:rPr>
              <a:t>Εγχώριες Αφίξεις </a:t>
            </a:r>
            <a:r>
              <a:rPr lang="en-US" sz="1600" b="1" dirty="0" smtClean="0">
                <a:solidFill>
                  <a:srgbClr val="003366"/>
                </a:solidFill>
              </a:rPr>
              <a:t>– </a:t>
            </a:r>
            <a:r>
              <a:rPr lang="el-GR" sz="1600" b="1" dirty="0" smtClean="0">
                <a:solidFill>
                  <a:srgbClr val="003366"/>
                </a:solidFill>
              </a:rPr>
              <a:t>Αττική</a:t>
            </a:r>
          </a:p>
          <a:p>
            <a:pPr algn="ctr"/>
            <a:r>
              <a:rPr lang="el-GR" sz="1600" b="1" dirty="0" smtClean="0">
                <a:solidFill>
                  <a:srgbClr val="003366"/>
                </a:solidFill>
              </a:rPr>
              <a:t> όλες οι κατηγορίες ξενοδοχείων</a:t>
            </a:r>
            <a:endParaRPr lang="en-GB" sz="1600" b="1" dirty="0">
              <a:solidFill>
                <a:srgbClr val="003366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0" y="2133599"/>
          <a:ext cx="4048931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042435"/>
                <a:gridCol w="1053711"/>
                <a:gridCol w="809785"/>
              </a:tblGrid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l-GR" sz="1200" dirty="0" smtClean="0"/>
                        <a:t>Διεθνείς Τουριστικές</a:t>
                      </a:r>
                      <a:r>
                        <a:rPr lang="el-GR" sz="1200" baseline="0" dirty="0" smtClean="0"/>
                        <a:t> Αφίξεις</a:t>
                      </a:r>
                      <a:endParaRPr lang="el-GR" sz="1200" dirty="0"/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2005</a:t>
                      </a:r>
                      <a:endParaRPr lang="el-GR" sz="1200" dirty="0"/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2014</a:t>
                      </a:r>
                      <a:endParaRPr lang="el-GR" sz="1200" dirty="0"/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 smtClean="0"/>
                        <a:t>Δ </a:t>
                      </a:r>
                    </a:p>
                    <a:p>
                      <a:pPr algn="ctr"/>
                      <a:r>
                        <a:rPr lang="el-GR" sz="1200" dirty="0" smtClean="0"/>
                        <a:t>2014/05</a:t>
                      </a:r>
                      <a:endParaRPr lang="el-GR" sz="1200" dirty="0"/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Λονδίνο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 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13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892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570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17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400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000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+25%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Παρίσι</a:t>
                      </a:r>
                      <a:endParaRPr lang="en-US" sz="1200" dirty="0" smtClean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9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013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611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9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003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721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0%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Ρώμη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4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098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391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6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893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670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+68%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Βαρκελώνη 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3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913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766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6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256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934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+60%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Πράγα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3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725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180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5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315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054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+43%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Κων/πολη</a:t>
                      </a:r>
                      <a:endParaRPr lang="en-US" sz="1200" dirty="0" smtClean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3.201.845*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5.064.728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+58%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Αθήνα</a:t>
                      </a:r>
                      <a:r>
                        <a:rPr lang="el-GR" sz="1200" baseline="0" dirty="0" smtClean="0">
                          <a:solidFill>
                            <a:srgbClr val="003366"/>
                          </a:solidFill>
                        </a:rPr>
                        <a:t> 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1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735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896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2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454</a:t>
                      </a:r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.</a:t>
                      </a:r>
                      <a:r>
                        <a:rPr lang="en-US" sz="1200" dirty="0" smtClean="0">
                          <a:solidFill>
                            <a:srgbClr val="003366"/>
                          </a:solidFill>
                        </a:rPr>
                        <a:t>305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dirty="0" smtClean="0">
                          <a:solidFill>
                            <a:srgbClr val="003366"/>
                          </a:solidFill>
                        </a:rPr>
                        <a:t>+41%</a:t>
                      </a:r>
                      <a:endParaRPr lang="el-GR" sz="1200" dirty="0">
                        <a:solidFill>
                          <a:srgbClr val="003366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5175062" y="1371600"/>
            <a:ext cx="32187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l-GR" sz="1600" b="1" dirty="0" smtClean="0">
                <a:solidFill>
                  <a:srgbClr val="003366"/>
                </a:solidFill>
              </a:rPr>
              <a:t>Κορυφαίες Ευρωπαϊκές Πόλεις</a:t>
            </a:r>
            <a:endParaRPr lang="en-US" sz="1600" b="1" dirty="0" smtClean="0">
              <a:solidFill>
                <a:srgbClr val="003366"/>
              </a:solidFill>
            </a:endParaRPr>
          </a:p>
          <a:p>
            <a:pPr algn="ctr"/>
            <a:r>
              <a:rPr lang="el-GR" sz="1600" b="1" dirty="0" smtClean="0">
                <a:solidFill>
                  <a:srgbClr val="003366"/>
                </a:solidFill>
              </a:rPr>
              <a:t>Διεθνείς Τουριστικές Αφίξεις</a:t>
            </a:r>
            <a:endParaRPr lang="en-US" sz="1600" b="1" dirty="0" smtClean="0">
              <a:solidFill>
                <a:srgbClr val="003366"/>
              </a:solidFill>
            </a:endParaRPr>
          </a:p>
        </p:txBody>
      </p: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3124200" y="6062990"/>
            <a:ext cx="121219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1100" dirty="0" smtClean="0">
                <a:solidFill>
                  <a:srgbClr val="003366"/>
                </a:solidFill>
              </a:rPr>
              <a:t>Πηγή: ΕΛ.ΣΤΑΤ</a:t>
            </a:r>
            <a:endParaRPr lang="en-GB" sz="1100" dirty="0">
              <a:solidFill>
                <a:srgbClr val="003366"/>
              </a:solidFill>
            </a:endParaRPr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5943600" y="5548745"/>
            <a:ext cx="3092513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1100" dirty="0" smtClean="0">
                <a:solidFill>
                  <a:srgbClr val="003366"/>
                </a:solidFill>
              </a:rPr>
              <a:t>* Βάσει στοιχείων 2007</a:t>
            </a:r>
          </a:p>
          <a:p>
            <a:endParaRPr lang="el-GR" sz="1100" dirty="0" smtClean="0">
              <a:solidFill>
                <a:srgbClr val="003366"/>
              </a:solidFill>
            </a:endParaRPr>
          </a:p>
          <a:p>
            <a:r>
              <a:rPr lang="el-GR" sz="1100" dirty="0" smtClean="0">
                <a:solidFill>
                  <a:srgbClr val="003366"/>
                </a:solidFill>
              </a:rPr>
              <a:t>Πηγή: ΕΛ.ΣΤΑΤ</a:t>
            </a:r>
            <a:r>
              <a:rPr lang="en-US" sz="1100" dirty="0" smtClean="0">
                <a:solidFill>
                  <a:srgbClr val="003366"/>
                </a:solidFill>
              </a:rPr>
              <a:t>, </a:t>
            </a:r>
            <a:r>
              <a:rPr lang="en-US" sz="1100" dirty="0" err="1" smtClean="0">
                <a:solidFill>
                  <a:srgbClr val="003366"/>
                </a:solidFill>
              </a:rPr>
              <a:t>Toursmis</a:t>
            </a:r>
            <a:r>
              <a:rPr lang="en-US" sz="1100" dirty="0" smtClean="0">
                <a:solidFill>
                  <a:srgbClr val="003366"/>
                </a:solidFill>
              </a:rPr>
              <a:t>, Barcelona </a:t>
            </a:r>
            <a:r>
              <a:rPr lang="en-US" sz="1100" dirty="0" err="1" smtClean="0">
                <a:solidFill>
                  <a:srgbClr val="003366"/>
                </a:solidFill>
              </a:rPr>
              <a:t>Turisme</a:t>
            </a:r>
            <a:endParaRPr lang="el-GR" sz="1100" dirty="0" smtClean="0">
              <a:solidFill>
                <a:srgbClr val="003366"/>
              </a:solidFill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304800" y="2182090"/>
          <a:ext cx="39624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4435</TotalTime>
  <Words>162</Words>
  <Application>Microsoft Office PowerPoint</Application>
  <PresentationFormat>On-screen Show (4:3)</PresentationFormat>
  <Paragraphs>50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Default Design</vt:lpstr>
      <vt:lpstr>Slide 1</vt:lpstr>
      <vt:lpstr>Slide 2</vt:lpstr>
      <vt:lpstr>Slide 3</vt:lpstr>
      <vt:lpstr>Slide 4</vt:lpstr>
      <vt:lpstr>Slide 5</vt:lpstr>
    </vt:vector>
  </TitlesOfParts>
  <Company>GBR Consulting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Stefan Merkenhof</dc:creator>
  <cp:lastModifiedBy>Peny Gentekou</cp:lastModifiedBy>
  <cp:revision>209</cp:revision>
  <cp:lastPrinted>2014-05-20T10:25:06Z</cp:lastPrinted>
  <dcterms:created xsi:type="dcterms:W3CDTF">2013-10-10T07:30:46Z</dcterms:created>
  <dcterms:modified xsi:type="dcterms:W3CDTF">2016-05-25T09:20:44Z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00080000500000000000010250600207b74006b004c800</vt:lpwstr>
  </property>
</Properties>
</file>